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4" d="100"/>
          <a:sy n="54" d="100"/>
        </p:scale>
        <p:origin x="270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07E534-D78C-42EA-AB80-BB66D35426D1}" type="datetimeFigureOut">
              <a:rPr lang="fr-FR" smtClean="0"/>
              <a:t>13/02/2025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119130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07E534-D78C-42EA-AB80-BB66D35426D1}" type="datetimeFigureOut">
              <a:rPr lang="fr-FR" smtClean="0"/>
              <a:t>13/02/2025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370026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07E534-D78C-42EA-AB80-BB66D35426D1}" type="datetimeFigureOut">
              <a:rPr lang="fr-FR" smtClean="0"/>
              <a:t>13/02/2025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309931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07E534-D78C-42EA-AB80-BB66D35426D1}" type="datetimeFigureOut">
              <a:rPr lang="fr-FR" smtClean="0"/>
              <a:t>13/02/2025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405010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07E534-D78C-42EA-AB80-BB66D35426D1}" type="datetimeFigureOut">
              <a:rPr lang="fr-FR" smtClean="0"/>
              <a:t>13/02/2025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304427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07E534-D78C-42EA-AB80-BB66D35426D1}" type="datetimeFigureOut">
              <a:rPr lang="fr-FR" smtClean="0"/>
              <a:t>13/02/2025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330212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07E534-D78C-42EA-AB80-BB66D35426D1}" type="datetimeFigureOut">
              <a:rPr lang="fr-FR" smtClean="0"/>
              <a:t>13/02/2025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386786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07E534-D78C-42EA-AB80-BB66D35426D1}" type="datetimeFigureOut">
              <a:rPr lang="fr-FR" smtClean="0"/>
              <a:t>13/02/2025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14417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7E534-D78C-42EA-AB80-BB66D35426D1}" type="datetimeFigureOut">
              <a:rPr lang="fr-FR" smtClean="0"/>
              <a:t>13/02/2025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400182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07E534-D78C-42EA-AB80-BB66D35426D1}" type="datetimeFigureOut">
              <a:rPr lang="fr-FR" smtClean="0"/>
              <a:t>13/02/2025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380490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07E534-D78C-42EA-AB80-BB66D35426D1}" type="datetimeFigureOut">
              <a:rPr lang="fr-FR" smtClean="0"/>
              <a:t>13/02/2025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945EFB-DF0F-4419-AE67-517DE13A502B}" type="slidenum">
              <a:rPr lang="fr-FR" smtClean="0"/>
              <a:t>‹N°›</a:t>
            </a:fld>
            <a:endParaRPr lang="fr-FR"/>
          </a:p>
        </p:txBody>
      </p:sp>
    </p:spTree>
    <p:extLst>
      <p:ext uri="{BB962C8B-B14F-4D97-AF65-F5344CB8AC3E}">
        <p14:creationId xmlns:p14="http://schemas.microsoft.com/office/powerpoint/2010/main" val="74711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707E534-D78C-42EA-AB80-BB66D35426D1}" type="datetimeFigureOut">
              <a:rPr lang="fr-FR" smtClean="0"/>
              <a:t>13/02/2025</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55945EFB-DF0F-4419-AE67-517DE13A502B}" type="slidenum">
              <a:rPr lang="fr-FR" smtClean="0"/>
              <a:t>‹N°›</a:t>
            </a:fld>
            <a:endParaRPr lang="fr-FR"/>
          </a:p>
        </p:txBody>
      </p:sp>
    </p:spTree>
    <p:extLst>
      <p:ext uri="{BB962C8B-B14F-4D97-AF65-F5344CB8AC3E}">
        <p14:creationId xmlns:p14="http://schemas.microsoft.com/office/powerpoint/2010/main" val="356146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49224D1E-FFAF-3174-9B32-58A2ECA359DF}"/>
              </a:ext>
            </a:extLst>
          </p:cNvPr>
          <p:cNvSpPr txBox="1"/>
          <p:nvPr/>
        </p:nvSpPr>
        <p:spPr>
          <a:xfrm>
            <a:off x="628650" y="4036886"/>
            <a:ext cx="5600700" cy="1569660"/>
          </a:xfrm>
          <a:prstGeom prst="rect">
            <a:avLst/>
          </a:prstGeom>
          <a:noFill/>
        </p:spPr>
        <p:txBody>
          <a:bodyPr wrap="square" rtlCol="0">
            <a:spAutoFit/>
          </a:bodyPr>
          <a:lstStyle/>
          <a:p>
            <a:pPr algn="ctr"/>
            <a:r>
              <a:rPr lang="fr-FR" sz="4800" dirty="0"/>
              <a:t>Illuminations 2025</a:t>
            </a:r>
          </a:p>
          <a:p>
            <a:pPr algn="ctr"/>
            <a:r>
              <a:rPr lang="fr-FR" sz="4800" dirty="0"/>
              <a:t>Gobelins</a:t>
            </a:r>
          </a:p>
        </p:txBody>
      </p:sp>
      <p:pic>
        <p:nvPicPr>
          <p:cNvPr id="3" name="Image 2" descr="Une image contenant cœur, logo, Graphique, Police&#10;&#10;Le contenu généré par l’IA peut être incorrect.">
            <a:extLst>
              <a:ext uri="{FF2B5EF4-FFF2-40B4-BE49-F238E27FC236}">
                <a16:creationId xmlns:a16="http://schemas.microsoft.com/office/drawing/2014/main" id="{639148E3-A67F-CD0E-CCB2-6ECA7C3CF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43" y="-160773"/>
            <a:ext cx="2180490" cy="3084144"/>
          </a:xfrm>
          <a:prstGeom prst="rect">
            <a:avLst/>
          </a:prstGeom>
        </p:spPr>
      </p:pic>
      <p:sp>
        <p:nvSpPr>
          <p:cNvPr id="4" name="ZoneTexte 3">
            <a:extLst>
              <a:ext uri="{FF2B5EF4-FFF2-40B4-BE49-F238E27FC236}">
                <a16:creationId xmlns:a16="http://schemas.microsoft.com/office/drawing/2014/main" id="{B905FB35-2BC3-A48F-7A27-B3FD920F5301}"/>
              </a:ext>
            </a:extLst>
          </p:cNvPr>
          <p:cNvSpPr txBox="1"/>
          <p:nvPr/>
        </p:nvSpPr>
        <p:spPr>
          <a:xfrm>
            <a:off x="523142" y="7177262"/>
            <a:ext cx="5600700" cy="1200329"/>
          </a:xfrm>
          <a:prstGeom prst="rect">
            <a:avLst/>
          </a:prstGeom>
          <a:noFill/>
        </p:spPr>
        <p:txBody>
          <a:bodyPr wrap="square">
            <a:spAutoFit/>
          </a:bodyPr>
          <a:lstStyle/>
          <a:p>
            <a:pPr algn="ctr"/>
            <a:r>
              <a:rPr lang="fr-FR" dirty="0"/>
              <a:t>Date de montage : Le 15 novembre 2025.</a:t>
            </a:r>
          </a:p>
          <a:p>
            <a:pPr algn="ctr"/>
            <a:r>
              <a:rPr lang="fr-FR" dirty="0"/>
              <a:t>Date de démontage : Le 10 janvier 2026.</a:t>
            </a:r>
          </a:p>
          <a:p>
            <a:pPr algn="ctr"/>
            <a:r>
              <a:rPr lang="fr-FR" dirty="0"/>
              <a:t>Date de mise en service : </a:t>
            </a:r>
          </a:p>
          <a:p>
            <a:pPr algn="ctr"/>
            <a:r>
              <a:rPr lang="fr-FR" dirty="0"/>
              <a:t>Le 20 novembre 2025</a:t>
            </a:r>
          </a:p>
        </p:txBody>
      </p:sp>
    </p:spTree>
    <p:extLst>
      <p:ext uri="{BB962C8B-B14F-4D97-AF65-F5344CB8AC3E}">
        <p14:creationId xmlns:p14="http://schemas.microsoft.com/office/powerpoint/2010/main" val="186266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48C760-3A5E-491A-C80B-D07D28B9A8EE}"/>
              </a:ext>
            </a:extLst>
          </p:cNvPr>
          <p:cNvSpPr>
            <a:spLocks noGrp="1"/>
          </p:cNvSpPr>
          <p:nvPr>
            <p:ph type="title"/>
          </p:nvPr>
        </p:nvSpPr>
        <p:spPr>
          <a:xfrm>
            <a:off x="42862" y="1352261"/>
            <a:ext cx="5915025" cy="671945"/>
          </a:xfrm>
        </p:spPr>
        <p:txBody>
          <a:bodyPr>
            <a:normAutofit/>
          </a:bodyPr>
          <a:lstStyle/>
          <a:p>
            <a:r>
              <a:rPr lang="fr-FR" sz="2000" dirty="0"/>
              <a:t>Pourquoi des illuminations?</a:t>
            </a:r>
          </a:p>
        </p:txBody>
      </p:sp>
      <p:sp>
        <p:nvSpPr>
          <p:cNvPr id="3" name="Espace réservé du contenu 2">
            <a:extLst>
              <a:ext uri="{FF2B5EF4-FFF2-40B4-BE49-F238E27FC236}">
                <a16:creationId xmlns:a16="http://schemas.microsoft.com/office/drawing/2014/main" id="{267F4F2D-0A23-0129-A1C9-DBD3C2533875}"/>
              </a:ext>
            </a:extLst>
          </p:cNvPr>
          <p:cNvSpPr>
            <a:spLocks noGrp="1"/>
          </p:cNvSpPr>
          <p:nvPr>
            <p:ph idx="1"/>
          </p:nvPr>
        </p:nvSpPr>
        <p:spPr>
          <a:xfrm>
            <a:off x="42862" y="1496867"/>
            <a:ext cx="6772275" cy="3691305"/>
          </a:xfrm>
        </p:spPr>
        <p:txBody>
          <a:bodyPr>
            <a:normAutofit/>
          </a:bodyPr>
          <a:lstStyle/>
          <a:p>
            <a:pPr marL="0" indent="0">
              <a:buNone/>
            </a:pPr>
            <a:endParaRPr lang="fr-FR" dirty="0"/>
          </a:p>
          <a:p>
            <a:pPr marL="0" indent="0">
              <a:buNone/>
            </a:pPr>
            <a:r>
              <a:rPr lang="fr-FR" sz="1400" dirty="0"/>
              <a:t>Les illuminations de fin d'année ne sont pas simplement une touche esthétique pour le quartier. Elles représentent une véritable opportunité pour dynamiser notre activité locale et renforcer notre visibilité. En créant une atmosphère festive et accueillante, nous attirons plus de visiteurs et de clients, boostons nos ventes et, surtout, donnons à notre quartier une image dynamique et solidaire.</a:t>
            </a:r>
          </a:p>
          <a:p>
            <a:pPr marL="0" indent="0">
              <a:buNone/>
            </a:pPr>
            <a:r>
              <a:rPr lang="fr-FR" sz="1400" dirty="0"/>
              <a:t>Ensemble, nous pouvons transformer nos rues et places en un lieu de rassemblement et de convivialité, tout en créant un environnement propice à la consommation locale. C’est une occasion unique de soutenir notre communauté et d’affirmer notre engagement pour le commerce de proximité.</a:t>
            </a:r>
          </a:p>
          <a:p>
            <a:pPr marL="0" indent="0">
              <a:buNone/>
            </a:pPr>
            <a:r>
              <a:rPr lang="fr-FR" sz="1400" dirty="0"/>
              <a:t>Votre participation est essentielle pour faire de ce projet un véritable succès, et c’est en agissant ensemble que nous rendrons cette période des fêtes encore plus magique pour tous.</a:t>
            </a:r>
          </a:p>
          <a:p>
            <a:pPr marL="0" indent="0">
              <a:buNone/>
            </a:pPr>
            <a:endParaRPr lang="fr-FR" sz="1400" dirty="0"/>
          </a:p>
          <a:p>
            <a:pPr marL="0" indent="0">
              <a:buNone/>
            </a:pPr>
            <a:r>
              <a:rPr lang="fr-FR" sz="1400" dirty="0"/>
              <a:t>Rejoignez-nous et ensemble, illuminons notre quartier!</a:t>
            </a:r>
          </a:p>
          <a:p>
            <a:endParaRPr lang="fr-FR" dirty="0"/>
          </a:p>
        </p:txBody>
      </p:sp>
      <p:graphicFrame>
        <p:nvGraphicFramePr>
          <p:cNvPr id="4" name="Tableau 3">
            <a:extLst>
              <a:ext uri="{FF2B5EF4-FFF2-40B4-BE49-F238E27FC236}">
                <a16:creationId xmlns:a16="http://schemas.microsoft.com/office/drawing/2014/main" id="{501E72F4-0C22-DE2B-DA5F-4DEA61AE291D}"/>
              </a:ext>
            </a:extLst>
          </p:cNvPr>
          <p:cNvGraphicFramePr>
            <a:graphicFrameLocks noGrp="1"/>
          </p:cNvGraphicFramePr>
          <p:nvPr>
            <p:extLst>
              <p:ext uri="{D42A27DB-BD31-4B8C-83A1-F6EECF244321}">
                <p14:modId xmlns:p14="http://schemas.microsoft.com/office/powerpoint/2010/main" val="3980896322"/>
              </p:ext>
            </p:extLst>
          </p:nvPr>
        </p:nvGraphicFramePr>
        <p:xfrm>
          <a:off x="42863" y="6465888"/>
          <a:ext cx="5915024" cy="2194560"/>
        </p:xfrm>
        <a:graphic>
          <a:graphicData uri="http://schemas.openxmlformats.org/drawingml/2006/table">
            <a:tbl>
              <a:tblPr/>
              <a:tblGrid>
                <a:gridCol w="2957512">
                  <a:extLst>
                    <a:ext uri="{9D8B030D-6E8A-4147-A177-3AD203B41FA5}">
                      <a16:colId xmlns:a16="http://schemas.microsoft.com/office/drawing/2014/main" val="33615292"/>
                    </a:ext>
                  </a:extLst>
                </a:gridCol>
                <a:gridCol w="2957512">
                  <a:extLst>
                    <a:ext uri="{9D8B030D-6E8A-4147-A177-3AD203B41FA5}">
                      <a16:colId xmlns:a16="http://schemas.microsoft.com/office/drawing/2014/main" val="2318247502"/>
                    </a:ext>
                  </a:extLst>
                </a:gridCol>
              </a:tblGrid>
              <a:tr h="297180">
                <a:tc>
                  <a:txBody>
                    <a:bodyPr/>
                    <a:lstStyle/>
                    <a:p>
                      <a:r>
                        <a:rPr lang="fr-FR" sz="1300" b="1" dirty="0"/>
                        <a:t>Source de financement</a:t>
                      </a:r>
                      <a:endParaRPr lang="fr-FR" sz="1300" dirty="0"/>
                    </a:p>
                  </a:txBody>
                  <a:tcPr anchor="ctr">
                    <a:lnL>
                      <a:noFill/>
                    </a:lnL>
                    <a:lnR>
                      <a:noFill/>
                    </a:lnR>
                    <a:lnT>
                      <a:noFill/>
                    </a:lnT>
                    <a:lnB>
                      <a:noFill/>
                    </a:lnB>
                    <a:noFill/>
                  </a:tcPr>
                </a:tc>
                <a:tc>
                  <a:txBody>
                    <a:bodyPr/>
                    <a:lstStyle/>
                    <a:p>
                      <a:r>
                        <a:rPr lang="fr-FR" sz="1300" b="1"/>
                        <a:t>Montant</a:t>
                      </a:r>
                      <a:endParaRPr lang="fr-FR" sz="1300"/>
                    </a:p>
                  </a:txBody>
                  <a:tcPr anchor="ctr">
                    <a:lnL>
                      <a:noFill/>
                    </a:lnL>
                    <a:lnR>
                      <a:noFill/>
                    </a:lnR>
                    <a:lnT>
                      <a:noFill/>
                    </a:lnT>
                    <a:lnB>
                      <a:noFill/>
                    </a:lnB>
                    <a:noFill/>
                  </a:tcPr>
                </a:tc>
                <a:extLst>
                  <a:ext uri="{0D108BD9-81ED-4DB2-BD59-A6C34878D82A}">
                    <a16:rowId xmlns:a16="http://schemas.microsoft.com/office/drawing/2014/main" val="2156088904"/>
                  </a:ext>
                </a:extLst>
              </a:tr>
              <a:tr h="297180">
                <a:tc>
                  <a:txBody>
                    <a:bodyPr/>
                    <a:lstStyle/>
                    <a:p>
                      <a:r>
                        <a:rPr lang="fr-FR" sz="1300" b="1" dirty="0"/>
                        <a:t>Subvention Ville de Paris</a:t>
                      </a:r>
                      <a:endParaRPr lang="fr-FR" sz="1300" dirty="0"/>
                    </a:p>
                  </a:txBody>
                  <a:tcPr anchor="ctr">
                    <a:lnL>
                      <a:noFill/>
                    </a:lnL>
                    <a:lnR>
                      <a:noFill/>
                    </a:lnR>
                    <a:lnT>
                      <a:noFill/>
                    </a:lnT>
                    <a:lnB>
                      <a:noFill/>
                    </a:lnB>
                    <a:noFill/>
                  </a:tcPr>
                </a:tc>
                <a:tc>
                  <a:txBody>
                    <a:bodyPr/>
                    <a:lstStyle/>
                    <a:p>
                      <a:r>
                        <a:rPr lang="fr-FR" sz="1300" dirty="0"/>
                        <a:t>1 000 € (estimation la plus basse)</a:t>
                      </a:r>
                    </a:p>
                  </a:txBody>
                  <a:tcPr anchor="ctr">
                    <a:lnL>
                      <a:noFill/>
                    </a:lnL>
                    <a:lnR>
                      <a:noFill/>
                    </a:lnR>
                    <a:lnT>
                      <a:noFill/>
                    </a:lnT>
                    <a:lnB>
                      <a:noFill/>
                    </a:lnB>
                    <a:noFill/>
                  </a:tcPr>
                </a:tc>
                <a:extLst>
                  <a:ext uri="{0D108BD9-81ED-4DB2-BD59-A6C34878D82A}">
                    <a16:rowId xmlns:a16="http://schemas.microsoft.com/office/drawing/2014/main" val="325927689"/>
                  </a:ext>
                </a:extLst>
              </a:tr>
              <a:tr h="502920">
                <a:tc>
                  <a:txBody>
                    <a:bodyPr/>
                    <a:lstStyle/>
                    <a:p>
                      <a:r>
                        <a:rPr lang="fr-FR" sz="1300" b="1" dirty="0"/>
                        <a:t>Participation des commerçants (adhérents et non-adhérents)</a:t>
                      </a:r>
                      <a:endParaRPr lang="fr-FR" sz="1300" dirty="0"/>
                    </a:p>
                  </a:txBody>
                  <a:tcPr anchor="ctr">
                    <a:lnL>
                      <a:noFill/>
                    </a:lnL>
                    <a:lnR>
                      <a:noFill/>
                    </a:lnR>
                    <a:lnT>
                      <a:noFill/>
                    </a:lnT>
                    <a:lnB>
                      <a:noFill/>
                    </a:lnB>
                    <a:noFill/>
                  </a:tcPr>
                </a:tc>
                <a:tc>
                  <a:txBody>
                    <a:bodyPr/>
                    <a:lstStyle/>
                    <a:p>
                      <a:r>
                        <a:rPr lang="fr-FR" sz="1300" dirty="0"/>
                        <a:t>1 000 € (estimation)</a:t>
                      </a:r>
                    </a:p>
                  </a:txBody>
                  <a:tcPr anchor="ctr">
                    <a:lnL>
                      <a:noFill/>
                    </a:lnL>
                    <a:lnR>
                      <a:noFill/>
                    </a:lnR>
                    <a:lnT>
                      <a:noFill/>
                    </a:lnT>
                    <a:lnB>
                      <a:noFill/>
                    </a:lnB>
                    <a:noFill/>
                  </a:tcPr>
                </a:tc>
                <a:extLst>
                  <a:ext uri="{0D108BD9-81ED-4DB2-BD59-A6C34878D82A}">
                    <a16:rowId xmlns:a16="http://schemas.microsoft.com/office/drawing/2014/main" val="2937855841"/>
                  </a:ext>
                </a:extLst>
              </a:tr>
              <a:tr h="502920">
                <a:tc>
                  <a:txBody>
                    <a:bodyPr/>
                    <a:lstStyle/>
                    <a:p>
                      <a:r>
                        <a:rPr lang="fr-FR" sz="1300" b="1" dirty="0"/>
                        <a:t>Vides greniers et autres événements</a:t>
                      </a:r>
                      <a:endParaRPr lang="fr-FR" sz="1300" dirty="0"/>
                    </a:p>
                  </a:txBody>
                  <a:tcPr anchor="ctr">
                    <a:lnL>
                      <a:noFill/>
                    </a:lnL>
                    <a:lnR>
                      <a:noFill/>
                    </a:lnR>
                    <a:lnT>
                      <a:noFill/>
                    </a:lnT>
                    <a:lnB>
                      <a:noFill/>
                    </a:lnB>
                    <a:noFill/>
                  </a:tcPr>
                </a:tc>
                <a:tc>
                  <a:txBody>
                    <a:bodyPr/>
                    <a:lstStyle/>
                    <a:p>
                      <a:r>
                        <a:rPr lang="fr-FR" sz="1300" dirty="0"/>
                        <a:t>3 600€ (estimation)</a:t>
                      </a:r>
                    </a:p>
                  </a:txBody>
                  <a:tcPr anchor="ctr">
                    <a:lnL>
                      <a:noFill/>
                    </a:lnL>
                    <a:lnR>
                      <a:noFill/>
                    </a:lnR>
                    <a:lnT>
                      <a:noFill/>
                    </a:lnT>
                    <a:lnB>
                      <a:noFill/>
                    </a:lnB>
                    <a:noFill/>
                  </a:tcPr>
                </a:tc>
                <a:extLst>
                  <a:ext uri="{0D108BD9-81ED-4DB2-BD59-A6C34878D82A}">
                    <a16:rowId xmlns:a16="http://schemas.microsoft.com/office/drawing/2014/main" val="2555424441"/>
                  </a:ext>
                </a:extLst>
              </a:tr>
              <a:tr h="297180">
                <a:tc>
                  <a:txBody>
                    <a:bodyPr/>
                    <a:lstStyle/>
                    <a:p>
                      <a:r>
                        <a:rPr lang="fr-FR" sz="1300" b="1"/>
                        <a:t>Recherche de mécénat et sponsors</a:t>
                      </a:r>
                      <a:endParaRPr lang="fr-FR" sz="1300"/>
                    </a:p>
                  </a:txBody>
                  <a:tcPr anchor="ctr">
                    <a:lnL>
                      <a:noFill/>
                    </a:lnL>
                    <a:lnR>
                      <a:noFill/>
                    </a:lnR>
                    <a:lnT>
                      <a:noFill/>
                    </a:lnT>
                    <a:lnB>
                      <a:noFill/>
                    </a:lnB>
                    <a:noFill/>
                  </a:tcPr>
                </a:tc>
                <a:tc>
                  <a:txBody>
                    <a:bodyPr/>
                    <a:lstStyle/>
                    <a:p>
                      <a:r>
                        <a:rPr lang="fr-FR" sz="1300" dirty="0"/>
                        <a:t>À compléter</a:t>
                      </a:r>
                    </a:p>
                  </a:txBody>
                  <a:tcPr anchor="ctr">
                    <a:lnL>
                      <a:noFill/>
                    </a:lnL>
                    <a:lnR>
                      <a:noFill/>
                    </a:lnR>
                    <a:lnT>
                      <a:noFill/>
                    </a:lnT>
                    <a:lnB>
                      <a:noFill/>
                    </a:lnB>
                    <a:noFill/>
                  </a:tcPr>
                </a:tc>
                <a:extLst>
                  <a:ext uri="{0D108BD9-81ED-4DB2-BD59-A6C34878D82A}">
                    <a16:rowId xmlns:a16="http://schemas.microsoft.com/office/drawing/2014/main" val="344462516"/>
                  </a:ext>
                </a:extLst>
              </a:tr>
              <a:tr h="297180">
                <a:tc>
                  <a:txBody>
                    <a:bodyPr/>
                    <a:lstStyle/>
                    <a:p>
                      <a:r>
                        <a:rPr lang="fr-FR" sz="1300" b="1"/>
                        <a:t>Montant restant à financer</a:t>
                      </a:r>
                      <a:endParaRPr lang="fr-FR" sz="1300"/>
                    </a:p>
                  </a:txBody>
                  <a:tcPr anchor="ctr">
                    <a:lnL>
                      <a:noFill/>
                    </a:lnL>
                    <a:lnR>
                      <a:noFill/>
                    </a:lnR>
                    <a:lnT>
                      <a:noFill/>
                    </a:lnT>
                    <a:lnB>
                      <a:noFill/>
                    </a:lnB>
                    <a:noFill/>
                  </a:tcPr>
                </a:tc>
                <a:tc>
                  <a:txBody>
                    <a:bodyPr/>
                    <a:lstStyle/>
                    <a:p>
                      <a:r>
                        <a:rPr lang="fr-FR" sz="1300" dirty="0"/>
                        <a:t>0 €</a:t>
                      </a:r>
                    </a:p>
                  </a:txBody>
                  <a:tcPr anchor="ctr">
                    <a:lnL>
                      <a:noFill/>
                    </a:lnL>
                    <a:lnR>
                      <a:noFill/>
                    </a:lnR>
                    <a:lnT>
                      <a:noFill/>
                    </a:lnT>
                    <a:lnB>
                      <a:noFill/>
                    </a:lnB>
                    <a:noFill/>
                  </a:tcPr>
                </a:tc>
                <a:extLst>
                  <a:ext uri="{0D108BD9-81ED-4DB2-BD59-A6C34878D82A}">
                    <a16:rowId xmlns:a16="http://schemas.microsoft.com/office/drawing/2014/main" val="1537477446"/>
                  </a:ext>
                </a:extLst>
              </a:tr>
            </a:tbl>
          </a:graphicData>
        </a:graphic>
      </p:graphicFrame>
      <p:sp>
        <p:nvSpPr>
          <p:cNvPr id="6" name="ZoneTexte 5">
            <a:extLst>
              <a:ext uri="{FF2B5EF4-FFF2-40B4-BE49-F238E27FC236}">
                <a16:creationId xmlns:a16="http://schemas.microsoft.com/office/drawing/2014/main" id="{6F474799-F98D-677B-B304-487B3D5447CB}"/>
              </a:ext>
            </a:extLst>
          </p:cNvPr>
          <p:cNvSpPr txBox="1"/>
          <p:nvPr/>
        </p:nvSpPr>
        <p:spPr>
          <a:xfrm>
            <a:off x="42862" y="6126940"/>
            <a:ext cx="3450430" cy="369332"/>
          </a:xfrm>
          <a:prstGeom prst="rect">
            <a:avLst/>
          </a:prstGeom>
          <a:noFill/>
        </p:spPr>
        <p:txBody>
          <a:bodyPr wrap="square">
            <a:spAutoFit/>
          </a:bodyPr>
          <a:lstStyle/>
          <a:p>
            <a:r>
              <a:rPr lang="fr-FR" sz="1800" b="1" dirty="0">
                <a:latin typeface="+mn-lt"/>
              </a:rPr>
              <a:t>Le financement de 5 600 €</a:t>
            </a:r>
            <a:endParaRPr lang="fr-FR" dirty="0"/>
          </a:p>
        </p:txBody>
      </p:sp>
    </p:spTree>
    <p:extLst>
      <p:ext uri="{BB962C8B-B14F-4D97-AF65-F5344CB8AC3E}">
        <p14:creationId xmlns:p14="http://schemas.microsoft.com/office/powerpoint/2010/main" val="287086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EE4021B-4396-7B79-1CDE-854DB653B9D8}"/>
              </a:ext>
            </a:extLst>
          </p:cNvPr>
          <p:cNvSpPr>
            <a:spLocks noGrp="1"/>
          </p:cNvSpPr>
          <p:nvPr>
            <p:ph idx="1"/>
          </p:nvPr>
        </p:nvSpPr>
        <p:spPr>
          <a:xfrm>
            <a:off x="1" y="1016229"/>
            <a:ext cx="6857999" cy="8167456"/>
          </a:xfrm>
        </p:spPr>
        <p:txBody>
          <a:bodyPr>
            <a:normAutofit fontScale="32500" lnSpcReduction="20000"/>
          </a:bodyPr>
          <a:lstStyle/>
          <a:p>
            <a:pPr marL="0" indent="0">
              <a:buNone/>
            </a:pPr>
            <a:r>
              <a:rPr lang="fr-FR" sz="4900" b="1" dirty="0"/>
              <a:t>Attirer de nouveaux clients et renforcer la visibilité</a:t>
            </a:r>
          </a:p>
          <a:p>
            <a:pPr>
              <a:buFont typeface="Arial" panose="020B0604020202020204" pitchFamily="34" charset="0"/>
              <a:buChar char="•"/>
            </a:pPr>
            <a:r>
              <a:rPr lang="fr-FR" sz="3700" b="1" dirty="0"/>
              <a:t>Valoriser le quartier</a:t>
            </a:r>
            <a:r>
              <a:rPr lang="fr-FR" sz="3700" dirty="0"/>
              <a:t> : Les illuminations de fin d’année créent une ambiance festive et attirent des visiteurs. Un quartier bien décoré se distingue des autres, et cela génère un intérêt supplémentaire.</a:t>
            </a:r>
          </a:p>
          <a:p>
            <a:pPr>
              <a:buFont typeface="Arial" panose="020B0604020202020204" pitchFamily="34" charset="0"/>
              <a:buChar char="•"/>
            </a:pPr>
            <a:r>
              <a:rPr lang="fr-FR" sz="3700" b="1" dirty="0"/>
              <a:t>Augmenter la fréquentation</a:t>
            </a:r>
            <a:r>
              <a:rPr lang="fr-FR" sz="3700" dirty="0"/>
              <a:t> : En embellissant les rues et places, les commerçants profitent de l'attrait de ces décorations pour attirer plus de passants, ce qui peut se traduire par plus de clients dans leurs magasins.</a:t>
            </a:r>
          </a:p>
          <a:p>
            <a:pPr>
              <a:buFont typeface="Arial" panose="020B0604020202020204" pitchFamily="34" charset="0"/>
              <a:buChar char="•"/>
            </a:pPr>
            <a:r>
              <a:rPr lang="fr-FR" sz="3700" b="1" dirty="0"/>
              <a:t>Rendre le quartier plus attractif</a:t>
            </a:r>
            <a:r>
              <a:rPr lang="fr-FR" sz="3700" dirty="0"/>
              <a:t> : Un quartier illuminé devient un lieu agréable où il fait bon se promener, surtout pendant la période des fêtes, encouragent les achats locaux et la consommation de proximité.</a:t>
            </a:r>
          </a:p>
          <a:p>
            <a:pPr marL="0" indent="0">
              <a:buNone/>
            </a:pPr>
            <a:r>
              <a:rPr lang="fr-FR" sz="4900" b="1" dirty="0"/>
              <a:t>Renforcer l’esprit de communauté et la solidarité locale</a:t>
            </a:r>
          </a:p>
          <a:p>
            <a:pPr>
              <a:buFont typeface="Arial" panose="020B0604020202020204" pitchFamily="34" charset="0"/>
              <a:buChar char="•"/>
            </a:pPr>
            <a:r>
              <a:rPr lang="fr-FR" sz="3700" b="1" dirty="0"/>
              <a:t>Cohésion entre commerçants</a:t>
            </a:r>
            <a:r>
              <a:rPr lang="fr-FR" sz="3700" dirty="0"/>
              <a:t> : L’implication dans les illuminations montre que les commerçants sont unis pour dynamiser le quartier, créant ainsi un véritable esprit de communauté. C’est un projet qui rassemble et fédère les acteurs locaux autour d’un objectif commun.</a:t>
            </a:r>
          </a:p>
          <a:p>
            <a:pPr>
              <a:buFont typeface="Arial" panose="020B0604020202020204" pitchFamily="34" charset="0"/>
              <a:buChar char="•"/>
            </a:pPr>
            <a:r>
              <a:rPr lang="fr-FR" sz="3700" b="1" dirty="0"/>
              <a:t>Créer des événements qui solidifient les liens sociaux</a:t>
            </a:r>
            <a:r>
              <a:rPr lang="fr-FR" sz="3700" dirty="0"/>
              <a:t> : Les illuminations ne sont pas seulement une question esthétique ; elles accompagnent aussi des événements de quartier tels que des marchés de Noël, des concerts, ou des animations. Cela aide à renforcer le lien social entre les habitants et les commerçants.</a:t>
            </a:r>
          </a:p>
          <a:p>
            <a:pPr marL="0" indent="0">
              <a:buNone/>
            </a:pPr>
            <a:r>
              <a:rPr lang="fr-FR" sz="4900" b="1" dirty="0"/>
              <a:t>Améliorer l’image du quartier</a:t>
            </a:r>
          </a:p>
          <a:p>
            <a:pPr>
              <a:buFont typeface="Arial" panose="020B0604020202020204" pitchFamily="34" charset="0"/>
              <a:buChar char="•"/>
            </a:pPr>
            <a:r>
              <a:rPr lang="fr-FR" sz="3700" b="1" dirty="0"/>
              <a:t>Rehausser l'attractivité du lieu</a:t>
            </a:r>
            <a:r>
              <a:rPr lang="fr-FR" sz="3700" dirty="0"/>
              <a:t> : Un quartier illuminé et décoré pour les fêtes est plus engageant et montre qu’il est vivant, dynamique et accueillant. Cela participe à l’amélioration de l’image du quartier aux yeux des habitants, des visiteurs et même des investisseurs potentiels.</a:t>
            </a:r>
          </a:p>
          <a:p>
            <a:pPr>
              <a:buFont typeface="Arial" panose="020B0604020202020204" pitchFamily="34" charset="0"/>
              <a:buChar char="•"/>
            </a:pPr>
            <a:r>
              <a:rPr lang="fr-FR" sz="3700" b="1" dirty="0"/>
              <a:t>Un signe de professionnalisme et d'engagement</a:t>
            </a:r>
            <a:r>
              <a:rPr lang="fr-FR" sz="3700" dirty="0"/>
              <a:t> : Participer aux illuminations de fin d’année démontre que les commerçants sont engagés dans la vie locale et investissent dans leur environnement, ce qui renforce leur image professionnelle et leur popularité auprès des clients.</a:t>
            </a:r>
          </a:p>
          <a:p>
            <a:pPr marL="0" indent="0">
              <a:buNone/>
            </a:pPr>
            <a:r>
              <a:rPr lang="fr-FR" sz="4900" b="1" dirty="0"/>
              <a:t>Dynamiser les ventes pendant les fêtes de fin d’année</a:t>
            </a:r>
          </a:p>
          <a:p>
            <a:pPr>
              <a:buFont typeface="Arial" panose="020B0604020202020204" pitchFamily="34" charset="0"/>
              <a:buChar char="•"/>
            </a:pPr>
            <a:r>
              <a:rPr lang="fr-FR" sz="3700" b="1" dirty="0"/>
              <a:t>Boost de l’activité commerciale</a:t>
            </a:r>
            <a:r>
              <a:rPr lang="fr-FR" sz="3700" dirty="0"/>
              <a:t> : Pendant les fêtes, l’attrait des illuminations incite les clients à venir faire leurs achats dans une ambiance festive. Les décorations peuvent stimuler l'achat impulsif, particulièrement dans les commerces locaux.</a:t>
            </a:r>
          </a:p>
          <a:p>
            <a:pPr>
              <a:buFont typeface="Arial" panose="020B0604020202020204" pitchFamily="34" charset="0"/>
              <a:buChar char="•"/>
            </a:pPr>
            <a:r>
              <a:rPr lang="fr-FR" sz="3700" b="1" dirty="0"/>
              <a:t>Favoriser les achats de proximité</a:t>
            </a:r>
            <a:r>
              <a:rPr lang="fr-FR" sz="3700" dirty="0"/>
              <a:t> : En attirant des personnes à faire leurs courses dans le quartier, vous soutenez le commerce de proximité, contribuant ainsi à son dynamisme et à son succès face aux grandes surfaces ou plateformes en ligne.</a:t>
            </a:r>
          </a:p>
          <a:p>
            <a:pPr marL="0" indent="0">
              <a:buNone/>
            </a:pPr>
            <a:r>
              <a:rPr lang="fr-FR" sz="4900" b="1" dirty="0"/>
              <a:t>Bénéficier d’un effet d’échelle grâce à la participation collective</a:t>
            </a:r>
          </a:p>
          <a:p>
            <a:pPr>
              <a:buFont typeface="Arial" panose="020B0604020202020204" pitchFamily="34" charset="0"/>
              <a:buChar char="•"/>
            </a:pPr>
            <a:r>
              <a:rPr lang="fr-FR" sz="3700" b="1" dirty="0"/>
              <a:t>Réduire les coûts grâce à la participation commune</a:t>
            </a:r>
            <a:r>
              <a:rPr lang="fr-FR" sz="3700" dirty="0"/>
              <a:t> : En organisant collectivement cette initiative, le coût de la décoration et de l’installation est partagé entre tous, ce qui permet à chaque commerçant de bénéficier de l'effet d'échelle sans supporter un coût disproportionné.</a:t>
            </a:r>
          </a:p>
          <a:p>
            <a:pPr>
              <a:buFont typeface="Arial" panose="020B0604020202020204" pitchFamily="34" charset="0"/>
              <a:buChar char="•"/>
            </a:pPr>
            <a:r>
              <a:rPr lang="fr-FR" sz="3700" b="1" dirty="0"/>
              <a:t>Créer un événement partagé</a:t>
            </a:r>
            <a:r>
              <a:rPr lang="fr-FR" sz="3700" dirty="0"/>
              <a:t> : Lorsque les commerçants s’investissent ensemble, le projet devient plus qu’une simple décoration ; il devient un événement communautaire que tous les acteurs du quartier soutiennent. Cela peut se traduire par des retombées médiatiques, de la visibilité sur les réseaux sociaux et de l’engouement local.</a:t>
            </a:r>
          </a:p>
          <a:p>
            <a:pPr marL="0" indent="0">
              <a:buNone/>
            </a:pPr>
            <a:r>
              <a:rPr lang="fr-FR" sz="4900" b="1" dirty="0"/>
              <a:t>Contribuer à la sécurité et à la tranquillité du quartier</a:t>
            </a:r>
          </a:p>
          <a:p>
            <a:pPr>
              <a:buFont typeface="Arial" panose="020B0604020202020204" pitchFamily="34" charset="0"/>
              <a:buChar char="•"/>
            </a:pPr>
            <a:r>
              <a:rPr lang="fr-FR" sz="3700" b="1" dirty="0"/>
              <a:t>Renforcer la sécurité par la visibilité</a:t>
            </a:r>
            <a:r>
              <a:rPr lang="fr-FR" sz="3700" dirty="0"/>
              <a:t> : Un quartier bien éclairé est aussi un quartier plus sûr. Les illuminations contribuent à créer une ambiance de sécurité et à dissuader les comportements indésirables.</a:t>
            </a:r>
          </a:p>
          <a:p>
            <a:pPr>
              <a:buFont typeface="Arial" panose="020B0604020202020204" pitchFamily="34" charset="0"/>
              <a:buChar char="•"/>
            </a:pPr>
            <a:r>
              <a:rPr lang="fr-FR" sz="3700" b="1" dirty="0"/>
              <a:t>Promouvoir un environnement chaleureux et accueillant</a:t>
            </a:r>
            <a:r>
              <a:rPr lang="fr-FR" sz="3700" dirty="0"/>
              <a:t> : Les illuminations contribuent à la convivialité et à la sécurité en apportant une lumière douce et agréable, créant ainsi un environnement rassurant pour les familles, les enfants et les personnes âgées.</a:t>
            </a:r>
          </a:p>
          <a:p>
            <a:endParaRPr lang="fr-FR" dirty="0"/>
          </a:p>
        </p:txBody>
      </p:sp>
    </p:spTree>
    <p:extLst>
      <p:ext uri="{BB962C8B-B14F-4D97-AF65-F5344CB8AC3E}">
        <p14:creationId xmlns:p14="http://schemas.microsoft.com/office/powerpoint/2010/main" val="224283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9529DA-54A9-FA1E-269D-FD3FEB37532A}"/>
              </a:ext>
            </a:extLst>
          </p:cNvPr>
          <p:cNvSpPr>
            <a:spLocks noGrp="1"/>
          </p:cNvSpPr>
          <p:nvPr>
            <p:ph idx="1"/>
          </p:nvPr>
        </p:nvSpPr>
        <p:spPr>
          <a:xfrm>
            <a:off x="0" y="2034628"/>
            <a:ext cx="6858000" cy="6590371"/>
          </a:xfrm>
        </p:spPr>
        <p:txBody>
          <a:bodyPr>
            <a:normAutofit lnSpcReduction="10000"/>
          </a:bodyPr>
          <a:lstStyle/>
          <a:p>
            <a:pPr marL="0" indent="0">
              <a:buNone/>
            </a:pPr>
            <a:r>
              <a:rPr lang="fr-FR" sz="1600" b="1" dirty="0"/>
              <a:t>Participation des commerçants et artisans :</a:t>
            </a:r>
          </a:p>
          <a:p>
            <a:r>
              <a:rPr lang="fr-FR" sz="1200" dirty="0"/>
              <a:t>La participation des commerçants est essentielle pour financer cette initiative commune. L'adhésion annuelle est de </a:t>
            </a:r>
            <a:r>
              <a:rPr lang="fr-FR" sz="1200" b="1" dirty="0"/>
              <a:t>50 €</a:t>
            </a:r>
            <a:r>
              <a:rPr lang="fr-FR" sz="1200" dirty="0"/>
              <a:t>, et il est proposé que chaque commerçant contribue à hauteur de :</a:t>
            </a:r>
          </a:p>
          <a:p>
            <a:pPr>
              <a:buFont typeface="Arial" panose="020B0604020202020204" pitchFamily="34" charset="0"/>
              <a:buChar char="•"/>
            </a:pPr>
            <a:r>
              <a:rPr lang="fr-FR" sz="1200" b="1" dirty="0"/>
              <a:t>100 € pour les commerçants adhérents (facture)</a:t>
            </a:r>
            <a:endParaRPr lang="fr-FR" sz="1200" dirty="0"/>
          </a:p>
          <a:p>
            <a:pPr>
              <a:buFont typeface="Arial" panose="020B0604020202020204" pitchFamily="34" charset="0"/>
              <a:buChar char="•"/>
            </a:pPr>
            <a:r>
              <a:rPr lang="fr-FR" sz="1200" b="1" dirty="0"/>
              <a:t>250 € pour les commerçants non-adhérents (facture)</a:t>
            </a:r>
            <a:endParaRPr lang="fr-FR" sz="1200" dirty="0"/>
          </a:p>
          <a:p>
            <a:r>
              <a:rPr lang="fr-FR" sz="1200" dirty="0"/>
              <a:t>Cette contribution permet non seulement de financer une partie des illuminations, mais aussi d'assurer une visibilité accrue pour chaque enseigne, à la fois lors de l'événement et sur le site de l'association.</a:t>
            </a:r>
          </a:p>
          <a:p>
            <a:r>
              <a:rPr lang="fr-FR" sz="1200" dirty="0"/>
              <a:t>Pour cette année 2025, la cotisation est de 20€. </a:t>
            </a:r>
          </a:p>
          <a:p>
            <a:pPr marL="0" indent="0">
              <a:buNone/>
            </a:pPr>
            <a:r>
              <a:rPr lang="fr-FR" sz="1600" b="1" dirty="0"/>
              <a:t>Organisation de vides greniers :</a:t>
            </a:r>
          </a:p>
          <a:p>
            <a:r>
              <a:rPr lang="fr-FR" sz="1200" dirty="0"/>
              <a:t>Nous organiserons plusieurs </a:t>
            </a:r>
            <a:r>
              <a:rPr lang="fr-FR" sz="1200" b="1" dirty="0"/>
              <a:t>vides greniers</a:t>
            </a:r>
            <a:r>
              <a:rPr lang="fr-FR" sz="1200" dirty="0"/>
              <a:t> tout au long de l'année pour récolter des fonds supplémentaires. Ces événements permettront de collecter une part importante des fonds restants et de créer des moments de partage pour les habitants du quartier.</a:t>
            </a:r>
          </a:p>
          <a:p>
            <a:pPr marL="0" indent="0">
              <a:buNone/>
            </a:pPr>
            <a:r>
              <a:rPr lang="fr-FR" sz="1600" b="1" dirty="0"/>
              <a:t>Sponsoring et mécénat :</a:t>
            </a:r>
          </a:p>
          <a:p>
            <a:r>
              <a:rPr lang="fr-FR" sz="1200" dirty="0"/>
              <a:t>Nous encourageons également à rechercher des </a:t>
            </a:r>
            <a:r>
              <a:rPr lang="fr-FR" sz="1200" b="1" dirty="0"/>
              <a:t>partenaires locaux</a:t>
            </a:r>
            <a:r>
              <a:rPr lang="fr-FR" sz="1200" dirty="0"/>
              <a:t> et des </a:t>
            </a:r>
            <a:r>
              <a:rPr lang="fr-FR" sz="1200" b="1" dirty="0"/>
              <a:t>mécènes</a:t>
            </a:r>
            <a:r>
              <a:rPr lang="fr-FR" sz="1200" dirty="0"/>
              <a:t> qui pourraient être intéressés à soutenir financièrement le projet en échange de visibilité. Ce sponsoring permettrait de compléter le financement nécessaire. (Don avec abattement de 66%.</a:t>
            </a:r>
            <a:r>
              <a:rPr lang="fr-FR" sz="1050" dirty="0"/>
              <a:t> </a:t>
            </a:r>
            <a:r>
              <a:rPr lang="fr-FR" sz="1050" dirty="0" err="1"/>
              <a:t>Cerfa</a:t>
            </a:r>
            <a:r>
              <a:rPr lang="fr-FR" sz="1050" dirty="0"/>
              <a:t> : 16216*01</a:t>
            </a:r>
            <a:r>
              <a:rPr lang="fr-FR" sz="1200" dirty="0"/>
              <a:t>).</a:t>
            </a:r>
          </a:p>
          <a:p>
            <a:r>
              <a:rPr lang="fr-FR" sz="1200" dirty="0"/>
              <a:t>Votre logo sera en bas des affiches de remerciement sur l’ensemble du quartier.</a:t>
            </a:r>
          </a:p>
          <a:p>
            <a:r>
              <a:rPr lang="fr-FR" sz="1200" dirty="0"/>
              <a:t>Vous serez mis en valeur sur notre site internet.</a:t>
            </a:r>
          </a:p>
          <a:p>
            <a:pPr marL="0" indent="0">
              <a:buNone/>
            </a:pPr>
            <a:r>
              <a:rPr lang="fr-FR" sz="1600" b="1" dirty="0"/>
              <a:t>Pourquoi votre participation est cruciale :</a:t>
            </a:r>
          </a:p>
          <a:p>
            <a:pPr>
              <a:buFont typeface="Arial" panose="020B0604020202020204" pitchFamily="34" charset="0"/>
              <a:buChar char="•"/>
            </a:pPr>
            <a:r>
              <a:rPr lang="fr-FR" sz="1200" b="1" dirty="0"/>
              <a:t>Solidarité locale</a:t>
            </a:r>
            <a:r>
              <a:rPr lang="fr-FR" sz="1200" dirty="0"/>
              <a:t> : En participant à ce projet, vous montrez votre engagement pour la dynamisation de notre quartier et soutenez le commerce de proximité. L'impact est collectif : plus nous serons nombreux à participer, plus le projet sera visible et bénéfique pour tous.</a:t>
            </a:r>
          </a:p>
          <a:p>
            <a:pPr>
              <a:buFont typeface="Arial" panose="020B0604020202020204" pitchFamily="34" charset="0"/>
              <a:buChar char="•"/>
            </a:pPr>
            <a:r>
              <a:rPr lang="fr-FR" sz="1200" b="1" dirty="0"/>
              <a:t>Attraction des clients</a:t>
            </a:r>
            <a:r>
              <a:rPr lang="fr-FR" sz="1200" dirty="0"/>
              <a:t> : Les illuminations contribuent à attirer de nouveaux visiteurs et à encourager les achats locaux pendant les fêtes. Cela vous permet d'augmenter vos ventes et de dynamiser l’activité commerciale de notre quartier.</a:t>
            </a:r>
          </a:p>
          <a:p>
            <a:pPr>
              <a:buFont typeface="Arial" panose="020B0604020202020204" pitchFamily="34" charset="0"/>
              <a:buChar char="•"/>
            </a:pPr>
            <a:r>
              <a:rPr lang="fr-FR" sz="1200" b="1" dirty="0"/>
              <a:t>Un projet fédérateur</a:t>
            </a:r>
            <a:r>
              <a:rPr lang="fr-FR" sz="1200" dirty="0"/>
              <a:t> : Les illuminations sont un excellent moyen de créer un esprit de communauté et de montrer que nous travaillons ensemble pour améliorer notre environnement.</a:t>
            </a:r>
          </a:p>
          <a:p>
            <a:endParaRPr lang="fr-FR" dirty="0"/>
          </a:p>
        </p:txBody>
      </p:sp>
    </p:spTree>
    <p:extLst>
      <p:ext uri="{BB962C8B-B14F-4D97-AF65-F5344CB8AC3E}">
        <p14:creationId xmlns:p14="http://schemas.microsoft.com/office/powerpoint/2010/main" val="345603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plein air, route, véhicule, arbre">
            <a:extLst>
              <a:ext uri="{FF2B5EF4-FFF2-40B4-BE49-F238E27FC236}">
                <a16:creationId xmlns:a16="http://schemas.microsoft.com/office/drawing/2014/main" id="{05673832-0567-A188-532D-1CA418350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93" y="4953000"/>
            <a:ext cx="5360013" cy="3781420"/>
          </a:xfrm>
          <a:prstGeom prst="rect">
            <a:avLst/>
          </a:prstGeom>
        </p:spPr>
      </p:pic>
      <p:pic>
        <p:nvPicPr>
          <p:cNvPr id="9" name="Image 8" descr="Une image contenant carte, texte&#10;&#10;Le contenu généré par l’IA peut être incorrect.">
            <a:extLst>
              <a:ext uri="{FF2B5EF4-FFF2-40B4-BE49-F238E27FC236}">
                <a16:creationId xmlns:a16="http://schemas.microsoft.com/office/drawing/2014/main" id="{80B4B750-215E-ED53-C752-83C3279B9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6" y="1066799"/>
            <a:ext cx="3095625" cy="3095625"/>
          </a:xfrm>
          <a:prstGeom prst="rect">
            <a:avLst/>
          </a:prstGeom>
        </p:spPr>
      </p:pic>
    </p:spTree>
    <p:extLst>
      <p:ext uri="{BB962C8B-B14F-4D97-AF65-F5344CB8AC3E}">
        <p14:creationId xmlns:p14="http://schemas.microsoft.com/office/powerpoint/2010/main" val="100326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5581ABB-EE36-6A13-0289-A2B962CF83F4}"/>
              </a:ext>
            </a:extLst>
          </p:cNvPr>
          <p:cNvSpPr>
            <a:spLocks noChangeArrowheads="1"/>
          </p:cNvSpPr>
          <p:nvPr/>
        </p:nvSpPr>
        <p:spPr bwMode="auto">
          <a:xfrm>
            <a:off x="0" y="1292661"/>
            <a:ext cx="6858000" cy="744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rPr>
              <a:t>Implantation des illuminations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rPr>
              <a:t>Voici les emplacements précis pour l'implantation des illuminations de fin d'année dans le quartier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chemeClr val="tx1"/>
                </a:solidFill>
                <a:effectLst/>
              </a:rPr>
              <a:t>Avenue des Gobelins (coté pair du N° 2 au 22) </a:t>
            </a:r>
            <a:r>
              <a:rPr kumimoji="0" lang="fr-FR" altLang="fr-FR" sz="1200" b="0" i="0" u="none" strike="noStrike" cap="none" normalizeH="0" baseline="0" dirty="0">
                <a:ln>
                  <a:noFill/>
                </a:ln>
                <a:solidFill>
                  <a:schemeClr val="tx1"/>
                </a:solidFill>
                <a:effectLst/>
              </a:rPr>
              <a:t>: </a:t>
            </a:r>
            <a:r>
              <a:rPr kumimoji="0" lang="fr-FR" altLang="fr-FR" sz="1200" b="1" i="0" u="none" strike="noStrike" cap="none" normalizeH="0" baseline="0" dirty="0">
                <a:ln>
                  <a:noFill/>
                </a:ln>
                <a:solidFill>
                  <a:schemeClr val="tx1"/>
                </a:solidFill>
                <a:effectLst/>
              </a:rPr>
              <a:t>4 arbres</a:t>
            </a:r>
            <a:r>
              <a:rPr kumimoji="0" lang="fr-FR" altLang="fr-FR" sz="1200" b="0" i="0" u="none" strike="noStrike" cap="none" normalizeH="0" baseline="0" dirty="0">
                <a:ln>
                  <a:noFill/>
                </a:ln>
                <a:solidFill>
                  <a:schemeClr val="tx1"/>
                </a:solidFill>
                <a:effectLst/>
              </a:rPr>
              <a:t> seront illuminés avec des guirlandes lumineuses.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err="1">
                <a:ln>
                  <a:noFill/>
                </a:ln>
                <a:solidFill>
                  <a:schemeClr val="tx1"/>
                </a:solidFill>
                <a:effectLst/>
              </a:rPr>
              <a:t>Bld</a:t>
            </a:r>
            <a:r>
              <a:rPr kumimoji="0" lang="fr-FR" altLang="fr-FR" sz="1200" b="1" i="0" u="none" strike="noStrike" cap="none" normalizeH="0" baseline="0" dirty="0">
                <a:ln>
                  <a:noFill/>
                </a:ln>
                <a:solidFill>
                  <a:schemeClr val="tx1"/>
                </a:solidFill>
                <a:effectLst/>
              </a:rPr>
              <a:t> de Port-Royal (coté pair du N° 2 au 24) </a:t>
            </a:r>
            <a:r>
              <a:rPr kumimoji="0" lang="fr-FR" altLang="fr-FR" sz="1200" b="0" i="0" u="none" strike="noStrike" cap="none" normalizeH="0" baseline="0" dirty="0">
                <a:ln>
                  <a:noFill/>
                </a:ln>
                <a:solidFill>
                  <a:schemeClr val="tx1"/>
                </a:solidFill>
                <a:effectLst/>
              </a:rPr>
              <a:t>: </a:t>
            </a:r>
            <a:r>
              <a:rPr kumimoji="0" lang="fr-FR" altLang="fr-FR" sz="1200" b="1" i="0" u="none" strike="noStrike" cap="none" normalizeH="0" baseline="0" dirty="0">
                <a:ln>
                  <a:noFill/>
                </a:ln>
                <a:solidFill>
                  <a:schemeClr val="tx1"/>
                </a:solidFill>
                <a:effectLst/>
              </a:rPr>
              <a:t>3 arbres</a:t>
            </a:r>
            <a:r>
              <a:rPr kumimoji="0" lang="fr-FR" altLang="fr-FR" sz="1200" b="0" i="0" u="none" strike="noStrike" cap="none" normalizeH="0" baseline="0" dirty="0">
                <a:ln>
                  <a:noFill/>
                </a:ln>
                <a:solidFill>
                  <a:schemeClr val="tx1"/>
                </a:solidFill>
                <a:effectLst/>
              </a:rPr>
              <a:t> seront décorés avec des guirlandes lumineuses</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rPr>
              <a:t>Présentation de l’entreprise Abracadabra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rPr>
              <a:t>Abracadabra</a:t>
            </a:r>
            <a:r>
              <a:rPr kumimoji="0" lang="fr-FR" altLang="fr-FR" sz="1200" b="0" i="0" u="none" strike="noStrike" cap="none" normalizeH="0" baseline="0" dirty="0">
                <a:ln>
                  <a:noFill/>
                </a:ln>
                <a:solidFill>
                  <a:schemeClr val="tx1"/>
                </a:solidFill>
                <a:effectLst/>
              </a:rPr>
              <a:t> est une entreprise spécialisée dans la création, l'installation et la gestion d’illuminations et d'événements lumineux. Elle a su se distinguer par son expertise et son professionnalisme, en offrant des solutions créatives et techniques adaptées aux besoins spécifiques de chaque projet. Leur équipe prend en charge l'ensemble du processus : de la conception des installations lumineuses à leur maintenance, en passant par le montage et démontage.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rPr>
              <a:t>Services inclus dans l'offre d'Abracadabra</a:t>
            </a:r>
            <a:r>
              <a:rPr kumimoji="0" lang="fr-FR" altLang="fr-FR" sz="16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chemeClr val="tx1"/>
                </a:solidFill>
                <a:effectLst/>
              </a:rPr>
              <a:t>Conception des décorations lumineuses</a:t>
            </a:r>
            <a:r>
              <a:rPr kumimoji="0" lang="fr-FR" altLang="fr-FR" sz="1200" b="0" i="0" u="none" strike="noStrike" cap="none" normalizeH="0" baseline="0" dirty="0">
                <a:ln>
                  <a:noFill/>
                </a:ln>
                <a:solidFill>
                  <a:schemeClr val="tx1"/>
                </a:solidFill>
                <a:effectLst/>
              </a:rPr>
              <a:t> : Élaboration d’un design unique et adapté à l’espace public.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chemeClr val="tx1"/>
                </a:solidFill>
                <a:effectLst/>
              </a:rPr>
              <a:t>Installation et maintenance</a:t>
            </a:r>
            <a:r>
              <a:rPr kumimoji="0" lang="fr-FR" altLang="fr-FR" sz="1200" b="0" i="0" u="none" strike="noStrike" cap="none" normalizeH="0" baseline="0" dirty="0">
                <a:ln>
                  <a:noFill/>
                </a:ln>
                <a:solidFill>
                  <a:schemeClr val="tx1"/>
                </a:solidFill>
                <a:effectLst/>
              </a:rPr>
              <a:t> : Montage des installations lumineuses, test et maintenance pendant la période des fêtes.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chemeClr val="tx1"/>
                </a:solidFill>
                <a:effectLst/>
              </a:rPr>
              <a:t>Démontage</a:t>
            </a:r>
            <a:r>
              <a:rPr kumimoji="0" lang="fr-FR" altLang="fr-FR" sz="1200" b="0" i="0" u="none" strike="noStrike" cap="none" normalizeH="0" baseline="0" dirty="0">
                <a:ln>
                  <a:noFill/>
                </a:ln>
                <a:solidFill>
                  <a:schemeClr val="tx1"/>
                </a:solidFill>
                <a:effectLst/>
              </a:rPr>
              <a:t> : Après la période des fêtes, l’entreprise se charge du démontage des installations.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rPr>
              <a:t>L'entreprise veille à ce que toutes les installations respectent les normes de sécurité et soit fonctionnelle pendant toute la durée des illuminations.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rPr>
              <a:t>Date de montage et de démontage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chemeClr val="tx1"/>
                </a:solidFill>
                <a:effectLst/>
              </a:rPr>
              <a:t>Date de montage</a:t>
            </a:r>
            <a:r>
              <a:rPr kumimoji="0" lang="fr-FR" altLang="fr-FR" sz="1200" b="0" i="0" u="none" strike="noStrike" cap="none" normalizeH="0" baseline="0" dirty="0">
                <a:ln>
                  <a:noFill/>
                </a:ln>
                <a:solidFill>
                  <a:schemeClr val="tx1"/>
                </a:solidFill>
                <a:effectLst/>
              </a:rPr>
              <a:t> : Le montage des illuminations débutera le </a:t>
            </a:r>
            <a:r>
              <a:rPr kumimoji="0" lang="fr-FR" altLang="fr-FR" sz="1200" b="1" i="0" u="none" strike="noStrike" cap="none" normalizeH="0" baseline="0" dirty="0">
                <a:ln>
                  <a:noFill/>
                </a:ln>
                <a:solidFill>
                  <a:schemeClr val="tx1"/>
                </a:solidFill>
                <a:effectLst/>
              </a:rPr>
              <a:t>15 novembre 2025</a:t>
            </a:r>
            <a:r>
              <a:rPr kumimoji="0" lang="fr-FR" altLang="fr-FR" sz="12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chemeClr val="tx1"/>
                </a:solidFill>
                <a:effectLst/>
              </a:rPr>
              <a:t>Date de démontage</a:t>
            </a:r>
            <a:r>
              <a:rPr kumimoji="0" lang="fr-FR" altLang="fr-FR" sz="1200" b="0" i="0" u="none" strike="noStrike" cap="none" normalizeH="0" baseline="0" dirty="0">
                <a:ln>
                  <a:noFill/>
                </a:ln>
                <a:solidFill>
                  <a:schemeClr val="tx1"/>
                </a:solidFill>
                <a:effectLst/>
              </a:rPr>
              <a:t> : Le démontage aura lieu le </a:t>
            </a:r>
            <a:r>
              <a:rPr kumimoji="0" lang="fr-FR" altLang="fr-FR" sz="1200" b="1" i="0" u="none" strike="noStrike" cap="none" normalizeH="0" baseline="0" dirty="0">
                <a:ln>
                  <a:noFill/>
                </a:ln>
                <a:solidFill>
                  <a:schemeClr val="tx1"/>
                </a:solidFill>
                <a:effectLst/>
              </a:rPr>
              <a:t>10 janvier 2026</a:t>
            </a:r>
            <a:r>
              <a:rPr kumimoji="0" lang="fr-FR" altLang="fr-FR" sz="12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200" b="1" dirty="0"/>
              <a:t>Date de mise en service avec inauguration </a:t>
            </a:r>
            <a:r>
              <a:rPr lang="fr-FR" altLang="fr-FR" sz="1200" dirty="0"/>
              <a:t>: Le </a:t>
            </a:r>
            <a:r>
              <a:rPr lang="fr-FR" altLang="fr-FR" sz="1200" b="1" dirty="0"/>
              <a:t>21 novembre 2025</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rPr>
              <a:t>Les dates ont été choisies pour permettre une installation optimale avant les premières célébrations de Noël, tout en garantissant un retrait rapide des décorations après la période des fêtes.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983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FFE501-C738-49D8-D33F-D0286F87D14F}"/>
              </a:ext>
            </a:extLst>
          </p:cNvPr>
          <p:cNvSpPr>
            <a:spLocks noGrp="1"/>
          </p:cNvSpPr>
          <p:nvPr>
            <p:ph idx="1"/>
          </p:nvPr>
        </p:nvSpPr>
        <p:spPr>
          <a:xfrm>
            <a:off x="-2" y="4682067"/>
            <a:ext cx="6858000" cy="3728617"/>
          </a:xfrm>
        </p:spPr>
        <p:txBody>
          <a:bodyPr>
            <a:normAutofit/>
          </a:bodyPr>
          <a:lstStyle/>
          <a:p>
            <a:pPr marL="0" indent="0">
              <a:buNone/>
            </a:pPr>
            <a:r>
              <a:rPr lang="fr-FR" sz="1600" b="1" dirty="0"/>
              <a:t>Visibilité pour les commerçants participants :</a:t>
            </a:r>
            <a:endParaRPr lang="fr-FR" sz="1800" b="1" dirty="0"/>
          </a:p>
          <a:p>
            <a:r>
              <a:rPr lang="fr-FR" sz="1300" dirty="0"/>
              <a:t>Tous les commerçants qui participeront à l'initiative des illuminations de fin d'année recevront une </a:t>
            </a:r>
            <a:r>
              <a:rPr lang="fr-FR" sz="1300" b="1" dirty="0"/>
              <a:t>affiche A3</a:t>
            </a:r>
            <a:r>
              <a:rPr lang="fr-FR" sz="1300" dirty="0"/>
              <a:t> à disposer sur leur vitrine. Cette affiche aura pour objectif de </a:t>
            </a:r>
            <a:r>
              <a:rPr lang="fr-FR" sz="1300" b="1" dirty="0"/>
              <a:t>mettre en avant leur engagement</a:t>
            </a:r>
            <a:r>
              <a:rPr lang="fr-FR" sz="1300" dirty="0"/>
              <a:t> dans l'animation et la dynamisation du quartier.</a:t>
            </a:r>
          </a:p>
          <a:p>
            <a:pPr marL="0" indent="0">
              <a:buNone/>
            </a:pPr>
            <a:r>
              <a:rPr lang="fr-FR" sz="1300" b="1" dirty="0"/>
              <a:t>Avantages de l'affiche A3 :</a:t>
            </a:r>
            <a:endParaRPr lang="fr-FR" sz="1300" dirty="0"/>
          </a:p>
          <a:p>
            <a:pPr>
              <a:buFont typeface="Arial" panose="020B0604020202020204" pitchFamily="34" charset="0"/>
              <a:buChar char="•"/>
            </a:pPr>
            <a:r>
              <a:rPr lang="fr-FR" sz="1300" b="1" dirty="0"/>
              <a:t>Visibilité accrue</a:t>
            </a:r>
            <a:r>
              <a:rPr lang="fr-FR" sz="1300" dirty="0"/>
              <a:t> : Elle permet de signaler aux riverains et visiteurs que votre commerce soutient l'événement des illuminations de fin d'année, renforçant ainsi votre image locale et votre implication dans la vie de quartier.</a:t>
            </a:r>
          </a:p>
          <a:p>
            <a:pPr>
              <a:buFont typeface="Arial" panose="020B0604020202020204" pitchFamily="34" charset="0"/>
              <a:buChar char="•"/>
            </a:pPr>
            <a:r>
              <a:rPr lang="fr-FR" sz="1300" b="1" dirty="0"/>
              <a:t>Valorisation du commerce de proximité</a:t>
            </a:r>
            <a:r>
              <a:rPr lang="fr-FR" sz="1300" dirty="0"/>
              <a:t> : L'affiche rappelle aux passants l'importance de soutenir les commerçants locaux, en créant un lien entre les événements festifs et les commerces de la zone.</a:t>
            </a:r>
          </a:p>
          <a:p>
            <a:pPr>
              <a:buFont typeface="Arial" panose="020B0604020202020204" pitchFamily="34" charset="0"/>
              <a:buChar char="•"/>
            </a:pPr>
            <a:r>
              <a:rPr lang="fr-FR" sz="1300" b="1" dirty="0"/>
              <a:t>Renforcer le sentiment d’appartenance</a:t>
            </a:r>
            <a:r>
              <a:rPr lang="fr-FR" sz="1300" dirty="0"/>
              <a:t> : Elle participe à l’esprit de communauté en montrant que chaque commerçant joue un rôle clé dans la réussite de cet événement collectif.</a:t>
            </a:r>
          </a:p>
          <a:p>
            <a:pPr marL="0" indent="0" algn="ctr">
              <a:buNone/>
            </a:pPr>
            <a:r>
              <a:rPr lang="fr-FR" sz="1300" b="1" dirty="0"/>
              <a:t>Cette démarche est un excellent moyen pour vous de bénéficier d’une visibilité directe et de valoriser votre participation dans cette belle initiative locale.</a:t>
            </a:r>
          </a:p>
          <a:p>
            <a:endParaRPr lang="fr-FR" dirty="0"/>
          </a:p>
        </p:txBody>
      </p:sp>
      <p:sp>
        <p:nvSpPr>
          <p:cNvPr id="7" name="ZoneTexte 6">
            <a:extLst>
              <a:ext uri="{FF2B5EF4-FFF2-40B4-BE49-F238E27FC236}">
                <a16:creationId xmlns:a16="http://schemas.microsoft.com/office/drawing/2014/main" id="{19185380-6FAA-4D73-711A-12BCACCABFF6}"/>
              </a:ext>
            </a:extLst>
          </p:cNvPr>
          <p:cNvSpPr txBox="1"/>
          <p:nvPr/>
        </p:nvSpPr>
        <p:spPr>
          <a:xfrm>
            <a:off x="-1" y="2020321"/>
            <a:ext cx="6857999"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dirty="0">
                <a:ln>
                  <a:noFill/>
                </a:ln>
                <a:solidFill>
                  <a:prstClr val="black"/>
                </a:solidFill>
                <a:effectLst/>
                <a:uLnTx/>
                <a:uFillTx/>
                <a:latin typeface="Aptos" panose="02110004020202020204"/>
                <a:ea typeface="+mn-ea"/>
                <a:cs typeface="+mn-cs"/>
              </a:rPr>
              <a:t>Consommation électrique totale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Aptos" panose="02110004020202020204"/>
                <a:ea typeface="+mn-ea"/>
                <a:cs typeface="+mn-cs"/>
              </a:rPr>
              <a:t>Mesures prises pour optimiser la consommation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solidFill>
                  <a:prstClr val="black"/>
                </a:solidFill>
                <a:effectLst/>
                <a:uLnTx/>
                <a:uFillTx/>
                <a:latin typeface="Aptos" panose="02110004020202020204"/>
                <a:ea typeface="+mn-ea"/>
                <a:cs typeface="+mn-cs"/>
              </a:rPr>
              <a:t>  Utilisation de LED</a:t>
            </a:r>
            <a:r>
              <a:rPr kumimoji="0" lang="fr-FR" altLang="fr-FR" sz="1200" b="0" i="0" u="none" strike="noStrike" kern="1200" cap="none" spc="0" normalizeH="0" baseline="0" noProof="0" dirty="0">
                <a:ln>
                  <a:noFill/>
                </a:ln>
                <a:solidFill>
                  <a:prstClr val="black"/>
                </a:solidFill>
                <a:effectLst/>
                <a:uLnTx/>
                <a:uFillTx/>
                <a:latin typeface="Aptos" panose="02110004020202020204"/>
                <a:ea typeface="+mn-ea"/>
                <a:cs typeface="+mn-cs"/>
              </a:rPr>
              <a:t> : Les installations lumineuses seront réalisées avec des </a:t>
            </a:r>
            <a:r>
              <a:rPr kumimoji="0" lang="fr-FR" altLang="fr-FR" sz="1200" b="1" i="0" u="none" strike="noStrike" kern="1200" cap="none" spc="0" normalizeH="0" baseline="0" noProof="0" dirty="0">
                <a:ln>
                  <a:noFill/>
                </a:ln>
                <a:solidFill>
                  <a:prstClr val="black"/>
                </a:solidFill>
                <a:effectLst/>
                <a:uLnTx/>
                <a:uFillTx/>
                <a:latin typeface="Aptos" panose="02110004020202020204"/>
                <a:ea typeface="+mn-ea"/>
                <a:cs typeface="+mn-cs"/>
              </a:rPr>
              <a:t>ampoules LED</a:t>
            </a:r>
            <a:r>
              <a:rPr kumimoji="0" lang="fr-FR" altLang="fr-FR" sz="1200" b="0" i="0" u="none" strike="noStrike" kern="1200" cap="none" spc="0" normalizeH="0" baseline="0" noProof="0" dirty="0">
                <a:ln>
                  <a:noFill/>
                </a:ln>
                <a:solidFill>
                  <a:prstClr val="black"/>
                </a:solidFill>
                <a:effectLst/>
                <a:uLnTx/>
                <a:uFillTx/>
                <a:latin typeface="Aptos" panose="02110004020202020204"/>
                <a:ea typeface="+mn-ea"/>
                <a:cs typeface="+mn-cs"/>
              </a:rPr>
              <a:t>, qui sont très efficaces en termes de consommation d’énergie. Cela permet de réduire la consommation électrique de façon significative par rapport aux ampoules classiques.</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solidFill>
                  <a:prstClr val="black"/>
                </a:solidFill>
                <a:effectLst/>
                <a:uLnTx/>
                <a:uFillTx/>
                <a:latin typeface="Aptos" panose="02110004020202020204"/>
                <a:ea typeface="+mn-ea"/>
                <a:cs typeface="+mn-cs"/>
              </a:rPr>
              <a:t>   Horaires de fonctionnement</a:t>
            </a:r>
            <a:r>
              <a:rPr kumimoji="0" lang="fr-FR" altLang="fr-FR" sz="1200" b="0" i="0" u="none" strike="noStrike" kern="1200" cap="none" spc="0" normalizeH="0" baseline="0" noProof="0" dirty="0">
                <a:ln>
                  <a:noFill/>
                </a:ln>
                <a:solidFill>
                  <a:prstClr val="black"/>
                </a:solidFill>
                <a:effectLst/>
                <a:uLnTx/>
                <a:uFillTx/>
                <a:latin typeface="Aptos" panose="02110004020202020204"/>
                <a:ea typeface="+mn-ea"/>
                <a:cs typeface="+mn-cs"/>
              </a:rPr>
              <a:t> : Les illuminations seront programmées pour s’allumer à partir de la tombée de la nuit et s’éteindre à 23h, réduisant ainsi leur durée d’utilisation.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solidFill>
                  <a:prstClr val="black"/>
                </a:solidFill>
                <a:effectLst/>
                <a:uLnTx/>
                <a:uFillTx/>
                <a:latin typeface="Aptos" panose="02110004020202020204"/>
                <a:ea typeface="+mn-ea"/>
                <a:cs typeface="+mn-cs"/>
              </a:rPr>
              <a:t>    Maintenance régulière</a:t>
            </a:r>
            <a:r>
              <a:rPr kumimoji="0" lang="fr-FR" altLang="fr-FR" sz="1200" b="0" i="0" u="none" strike="noStrike" kern="1200" cap="none" spc="0" normalizeH="0" baseline="0" noProof="0" dirty="0">
                <a:ln>
                  <a:noFill/>
                </a:ln>
                <a:solidFill>
                  <a:prstClr val="black"/>
                </a:solidFill>
                <a:effectLst/>
                <a:uLnTx/>
                <a:uFillTx/>
                <a:latin typeface="Aptos" panose="02110004020202020204"/>
                <a:ea typeface="+mn-ea"/>
                <a:cs typeface="+mn-cs"/>
              </a:rPr>
              <a:t> : L’entreprise s’assurera que toutes les installations fonctionnent correctement, ce qui permettra d'éviter toute perte d'énergie inutile.</a:t>
            </a:r>
          </a:p>
        </p:txBody>
      </p:sp>
    </p:spTree>
    <p:extLst>
      <p:ext uri="{BB962C8B-B14F-4D97-AF65-F5344CB8AC3E}">
        <p14:creationId xmlns:p14="http://schemas.microsoft.com/office/powerpoint/2010/main" val="333410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sapin, Noël&#10;&#10;Le contenu généré par l’IA peut être incorrect.">
            <a:extLst>
              <a:ext uri="{FF2B5EF4-FFF2-40B4-BE49-F238E27FC236}">
                <a16:creationId xmlns:a16="http://schemas.microsoft.com/office/drawing/2014/main" id="{C2056C79-E33F-2A4C-0552-F72A03FFE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61" y="1378492"/>
            <a:ext cx="4680543" cy="6620288"/>
          </a:xfrm>
          <a:prstGeom prst="rect">
            <a:avLst/>
          </a:prstGeom>
        </p:spPr>
      </p:pic>
      <p:sp>
        <p:nvSpPr>
          <p:cNvPr id="5" name="Étoile : 5 branches 4">
            <a:extLst>
              <a:ext uri="{FF2B5EF4-FFF2-40B4-BE49-F238E27FC236}">
                <a16:creationId xmlns:a16="http://schemas.microsoft.com/office/drawing/2014/main" id="{9F40EC12-2C70-6C35-B154-0D2726981191}"/>
              </a:ext>
            </a:extLst>
          </p:cNvPr>
          <p:cNvSpPr/>
          <p:nvPr/>
        </p:nvSpPr>
        <p:spPr>
          <a:xfrm>
            <a:off x="1254165" y="7061200"/>
            <a:ext cx="1016000" cy="8353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Étoile : 5 branches 5">
            <a:extLst>
              <a:ext uri="{FF2B5EF4-FFF2-40B4-BE49-F238E27FC236}">
                <a16:creationId xmlns:a16="http://schemas.microsoft.com/office/drawing/2014/main" id="{E88B5F0C-05EB-F8C9-B6FC-FB0657D3B59F}"/>
              </a:ext>
            </a:extLst>
          </p:cNvPr>
          <p:cNvSpPr/>
          <p:nvPr/>
        </p:nvSpPr>
        <p:spPr>
          <a:xfrm>
            <a:off x="2328333" y="7061200"/>
            <a:ext cx="1016000" cy="8353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AD4AEF5C-6D9A-17AC-A943-338BF40F4518}"/>
              </a:ext>
            </a:extLst>
          </p:cNvPr>
          <p:cNvSpPr/>
          <p:nvPr/>
        </p:nvSpPr>
        <p:spPr>
          <a:xfrm>
            <a:off x="3402501" y="7061200"/>
            <a:ext cx="1016000" cy="8353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1F632F92-D8C6-E1DF-8AD2-213DFDCF269D}"/>
              </a:ext>
            </a:extLst>
          </p:cNvPr>
          <p:cNvSpPr/>
          <p:nvPr/>
        </p:nvSpPr>
        <p:spPr>
          <a:xfrm>
            <a:off x="4474946" y="7061200"/>
            <a:ext cx="1016000" cy="8353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5205416B-555B-8407-D611-2AF926C7A6EE}"/>
              </a:ext>
            </a:extLst>
          </p:cNvPr>
          <p:cNvSpPr/>
          <p:nvPr/>
        </p:nvSpPr>
        <p:spPr>
          <a:xfrm>
            <a:off x="1142371" y="8545689"/>
            <a:ext cx="1016000" cy="8353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5C5EAA8-CCAA-BAB2-8658-1C3DCF4B7980}"/>
              </a:ext>
            </a:extLst>
          </p:cNvPr>
          <p:cNvSpPr txBox="1"/>
          <p:nvPr/>
        </p:nvSpPr>
        <p:spPr>
          <a:xfrm>
            <a:off x="2077156" y="8839200"/>
            <a:ext cx="3243362" cy="369332"/>
          </a:xfrm>
          <a:prstGeom prst="rect">
            <a:avLst/>
          </a:prstGeom>
          <a:noFill/>
        </p:spPr>
        <p:txBody>
          <a:bodyPr wrap="square" rtlCol="0">
            <a:spAutoFit/>
          </a:bodyPr>
          <a:lstStyle/>
          <a:p>
            <a:r>
              <a:rPr lang="fr-FR" dirty="0"/>
              <a:t>Logo des mécènes.</a:t>
            </a:r>
          </a:p>
        </p:txBody>
      </p:sp>
    </p:spTree>
    <p:extLst>
      <p:ext uri="{BB962C8B-B14F-4D97-AF65-F5344CB8AC3E}">
        <p14:creationId xmlns:p14="http://schemas.microsoft.com/office/powerpoint/2010/main" val="323673156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1757</Words>
  <Application>Microsoft Office PowerPoint</Application>
  <PresentationFormat>Format A4 (210 x 297 mm)</PresentationFormat>
  <Paragraphs>103</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Aptos</vt:lpstr>
      <vt:lpstr>Aptos Display</vt:lpstr>
      <vt:lpstr>Arial</vt:lpstr>
      <vt:lpstr>Thème Office</vt:lpstr>
      <vt:lpstr>Présentation PowerPoint</vt:lpstr>
      <vt:lpstr>Pourquoi des illuminations?</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gontier</dc:creator>
  <cp:lastModifiedBy>eric gontier</cp:lastModifiedBy>
  <cp:revision>7</cp:revision>
  <dcterms:created xsi:type="dcterms:W3CDTF">2025-02-10T11:14:33Z</dcterms:created>
  <dcterms:modified xsi:type="dcterms:W3CDTF">2025-02-13T12:05:22Z</dcterms:modified>
</cp:coreProperties>
</file>